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3" r:id="rId4"/>
    <p:sldId id="266" r:id="rId5"/>
    <p:sldId id="260" r:id="rId6"/>
    <p:sldId id="262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07" y="8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87659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Pérez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 Juan Pérez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“Escribe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ombre de Proyecto"/>
          <p:cNvSpPr txBox="1">
            <a:spLocks noGrp="1"/>
          </p:cNvSpPr>
          <p:nvPr>
            <p:ph type="ctrTitle"/>
          </p:nvPr>
        </p:nvSpPr>
        <p:spPr>
          <a:xfrm>
            <a:off x="1270000" y="3806735"/>
            <a:ext cx="10464800" cy="3302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6000" dirty="0"/>
              <a:t>OMEGA 3 - 6 - 9 DE SACHA INCHI EN LA PROVINCIA DE ESMERALDAS</a:t>
            </a:r>
            <a:endParaRPr sz="6000" dirty="0"/>
          </a:p>
        </p:txBody>
      </p:sp>
      <p:sp>
        <p:nvSpPr>
          <p:cNvPr id="120" name="Presentado por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s-CL" dirty="0"/>
          </a:p>
          <a:p>
            <a:endParaRPr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5" y="-1"/>
            <a:ext cx="9305492" cy="410536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magen relaciona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60" y="648970"/>
            <a:ext cx="2468880" cy="185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Resultado de imagen para problemas de comunidades negras en ecuado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13" y="5711266"/>
            <a:ext cx="4264660" cy="3432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Imagen relacionad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246" y="5612980"/>
            <a:ext cx="5400040" cy="35744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8507759" y="496780"/>
            <a:ext cx="4070617" cy="471924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es-EC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Monocultivos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325303" y="1779885"/>
            <a:ext cx="4519748" cy="841256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dirty="0"/>
              <a:t>Aumento de la contaminación y pérdida de suelo fértil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712744" y="3009830"/>
            <a:ext cx="3466556" cy="84125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S" dirty="0"/>
              <a:t>Extensiones agrícolas sub utilizadas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556170" y="4239776"/>
            <a:ext cx="4180116" cy="1210588"/>
          </a:xfrm>
          <a:prstGeom prst="rect">
            <a:avLst/>
          </a:prstGeom>
          <a:solidFill>
            <a:srgbClr val="00B0F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dirty="0"/>
              <a:t>Escasas fuentes de trabajo, bajos niveles de remuneración e ingresos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00166" y="2471251"/>
            <a:ext cx="2442754" cy="15799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S" dirty="0"/>
              <a:t>Demanda de Omegas de calidad a nivel mundial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699544" y="4932666"/>
            <a:ext cx="2399030" cy="3057247"/>
          </a:xfrm>
          <a:prstGeom prst="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dirty="0"/>
              <a:t>Escaso apoyo técnico a los productores agrícolas, desarrollo tecnológico y escaso financiamiento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27928" y="246675"/>
            <a:ext cx="384846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sz="6000" dirty="0">
                <a:solidFill>
                  <a:srgbClr val="FF0000"/>
                </a:solidFill>
              </a:rPr>
              <a:t>Problema</a:t>
            </a:r>
            <a:endParaRPr kumimoji="0" lang="es-EC" sz="6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sym typeface="Helvetica Neue"/>
            </a:endParaRPr>
          </a:p>
        </p:txBody>
      </p:sp>
      <p:pic>
        <p:nvPicPr>
          <p:cNvPr id="1026" name="Picture 2" descr="Resultado de imagen para Esmeraldas Ecuador terrem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62" y="1739993"/>
            <a:ext cx="5418098" cy="30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3B661197-0834-4943-B3F8-B79D3714E81D}"/>
              </a:ext>
            </a:extLst>
          </p:cNvPr>
          <p:cNvSpPr txBox="1"/>
          <p:nvPr/>
        </p:nvSpPr>
        <p:spPr>
          <a:xfrm>
            <a:off x="4309835" y="8665669"/>
            <a:ext cx="3466556" cy="84125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S" dirty="0"/>
              <a:t>Pobreza en el sector rural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3EFB585-E7D3-40A2-AB75-AAA67C018BF5}"/>
              </a:ext>
            </a:extLst>
          </p:cNvPr>
          <p:cNvSpPr txBox="1"/>
          <p:nvPr/>
        </p:nvSpPr>
        <p:spPr>
          <a:xfrm>
            <a:off x="294234" y="4809033"/>
            <a:ext cx="4070617" cy="841256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es-EC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No se fomenta valor agregado</a:t>
            </a:r>
          </a:p>
        </p:txBody>
      </p:sp>
    </p:spTree>
    <p:extLst>
      <p:ext uri="{BB962C8B-B14F-4D97-AF65-F5344CB8AC3E}">
        <p14:creationId xmlns:p14="http://schemas.microsoft.com/office/powerpoint/2010/main" val="32445861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3041650"/>
            <a:ext cx="5740400" cy="36703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566" y="6991895"/>
            <a:ext cx="2910114" cy="2182585"/>
          </a:xfrm>
          <a:prstGeom prst="rect">
            <a:avLst/>
          </a:prstGeom>
        </p:spPr>
      </p:pic>
      <p:pic>
        <p:nvPicPr>
          <p:cNvPr id="1026" name="Picture 2" descr="Resultado de imagen para problemas de cultivo de sacha inchi en esmeraldas ecuad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" y="155983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386434" y="155983"/>
            <a:ext cx="4502150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sz="6000" dirty="0">
                <a:solidFill>
                  <a:srgbClr val="FF0000"/>
                </a:solidFill>
              </a:rPr>
              <a:t>SOLUCIÓN</a:t>
            </a:r>
            <a:endParaRPr kumimoji="0" lang="es-EC" sz="6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386434" y="1181905"/>
            <a:ext cx="6296297" cy="1210588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C" dirty="0"/>
              <a:t>Plantar </a:t>
            </a:r>
            <a:r>
              <a:rPr lang="es-ES" dirty="0"/>
              <a:t>y manejar el cultivo de sacha </a:t>
            </a:r>
            <a:r>
              <a:rPr lang="es-ES" dirty="0" err="1"/>
              <a:t>inchi</a:t>
            </a:r>
            <a:r>
              <a:rPr lang="es-ES" dirty="0"/>
              <a:t> con principios de agricultura ecológicamente apropiada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261566" y="2997787"/>
            <a:ext cx="3278777" cy="84125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C" dirty="0"/>
              <a:t>Manejo empresarial de las fincas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8455" y="6664806"/>
            <a:ext cx="5551714" cy="121058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CL" dirty="0"/>
              <a:t>Trabajar en coordinación con diferentes instituciones de acuerdo a las competencias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38455" y="3885959"/>
            <a:ext cx="3156585" cy="1949252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CL" dirty="0"/>
              <a:t>Buen rendimiento por hectárea, fácil manejo para la producción, rápido crecimiento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197A66-05EB-4A0B-BF79-5CA00E96A7CE}"/>
              </a:ext>
            </a:extLst>
          </p:cNvPr>
          <p:cNvSpPr txBox="1"/>
          <p:nvPr/>
        </p:nvSpPr>
        <p:spPr>
          <a:xfrm>
            <a:off x="5574254" y="8037513"/>
            <a:ext cx="3798346" cy="157992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C" dirty="0"/>
              <a:t>Articular con la empresa privada para la transformación y la comercialización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BF8A14-39FD-49D2-9326-B66F460FEFA0}"/>
              </a:ext>
            </a:extLst>
          </p:cNvPr>
          <p:cNvSpPr txBox="1"/>
          <p:nvPr/>
        </p:nvSpPr>
        <p:spPr>
          <a:xfrm>
            <a:off x="8681314" y="4841443"/>
            <a:ext cx="4070617" cy="471924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es-EC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Generar valor agregado </a:t>
            </a:r>
          </a:p>
        </p:txBody>
      </p:sp>
    </p:spTree>
    <p:extLst>
      <p:ext uri="{BB962C8B-B14F-4D97-AF65-F5344CB8AC3E}">
        <p14:creationId xmlns:p14="http://schemas.microsoft.com/office/powerpoint/2010/main" val="323826291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Impacto Esperad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1679303"/>
          </a:xfrm>
          <a:prstGeom prst="rect">
            <a:avLst/>
          </a:prstGeom>
        </p:spPr>
        <p:txBody>
          <a:bodyPr/>
          <a:lstStyle/>
          <a:p>
            <a:r>
              <a:rPr dirty="0" err="1">
                <a:solidFill>
                  <a:srgbClr val="FF0000"/>
                </a:solidFill>
              </a:rPr>
              <a:t>Impacto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Esperado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75658" y="1866566"/>
            <a:ext cx="10972798" cy="4719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s-ES_tradnl" dirty="0"/>
              <a:t>Diversificar los cultivos de la provincia</a:t>
            </a:r>
            <a:endParaRPr lang="es-EC" dirty="0"/>
          </a:p>
        </p:txBody>
      </p:sp>
      <p:sp>
        <p:nvSpPr>
          <p:cNvPr id="4" name="CuadroTexto 3"/>
          <p:cNvSpPr txBox="1"/>
          <p:nvPr/>
        </p:nvSpPr>
        <p:spPr>
          <a:xfrm>
            <a:off x="1175657" y="2641285"/>
            <a:ext cx="10972799" cy="841256"/>
          </a:xfrm>
          <a:prstGeom prst="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s-ES_tradnl" dirty="0"/>
              <a:t>Generación de 520 fuentes de trabajo local</a:t>
            </a:r>
            <a:endParaRPr lang="es-EC" dirty="0"/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75657" y="3925316"/>
            <a:ext cx="10972800" cy="1210588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s-EC" dirty="0"/>
              <a:t>Manejo de 570 fincas con principios empresariales y de agricultura ecológicamente apropiada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75657" y="5349583"/>
            <a:ext cx="10972800" cy="15799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S" dirty="0"/>
              <a:t>Este sistema, por su buen rendimiento económico, ayudará a evitar la migración de las familias finqueras, contribuyendo a que el finquero y su familia aprendan a manejar los recursos naturales disponibles de una manera más intensiva y cuidadosa</a:t>
            </a: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75657" y="7312584"/>
            <a:ext cx="10972800" cy="841256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CL" dirty="0"/>
              <a:t>Coordinar con empresa ancla para valor agregado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180114" y="8409864"/>
            <a:ext cx="4807132" cy="841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s-ES" dirty="0"/>
              <a:t>Encadenamiento productivo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C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9073356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Equip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Equipo</a:t>
            </a:r>
          </a:p>
        </p:txBody>
      </p:sp>
      <p:sp>
        <p:nvSpPr>
          <p:cNvPr id="132" name="Presente al equipo que conforma el proyecto y explique por qué son los mejores para ejecutar la solución propuesta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CL" dirty="0"/>
              <a:t>Tomás Coello experiencia en Gobiernos Rurales.</a:t>
            </a:r>
          </a:p>
          <a:p>
            <a:r>
              <a:rPr lang="es-CL" dirty="0"/>
              <a:t>Wilfredo Tapia Experto en transformación de sacha </a:t>
            </a:r>
            <a:r>
              <a:rPr lang="es-CL" dirty="0" err="1"/>
              <a:t>inchi</a:t>
            </a:r>
            <a:r>
              <a:rPr lang="es-CL" dirty="0"/>
              <a:t>.</a:t>
            </a:r>
          </a:p>
          <a:p>
            <a:pPr marL="457200"/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s-ES" dirty="0"/>
              <a:t>Marco Gaibor Empresa Agroindustrias Ecuador G2</a:t>
            </a:r>
            <a:endParaRPr lang="es-EC" dirty="0"/>
          </a:p>
          <a:p>
            <a:r>
              <a:rPr lang="es-CL" dirty="0"/>
              <a:t>Karen Campos experta en administración</a:t>
            </a:r>
          </a:p>
          <a:p>
            <a:r>
              <a:rPr lang="es-CL" dirty="0"/>
              <a:t>Vocales de las juntas parroquiales de la comisión de fomento productivo</a:t>
            </a:r>
          </a:p>
          <a:p>
            <a:pPr>
              <a:buNone/>
            </a:pPr>
            <a:r>
              <a:rPr lang="es-CL" dirty="0"/>
              <a:t> 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75DE4BB-C7AB-4568-B5F7-131F9E34B829}"/>
              </a:ext>
            </a:extLst>
          </p:cNvPr>
          <p:cNvSpPr txBox="1"/>
          <p:nvPr/>
        </p:nvSpPr>
        <p:spPr>
          <a:xfrm>
            <a:off x="239805" y="2446197"/>
            <a:ext cx="11900646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Adquisición de plantas, insumos, herramientas, construcción de infraestructura, asistencia técnica y gastos administrativos</a:t>
            </a:r>
            <a:endParaRPr kumimoji="0" lang="es-EC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1C19A70-06C0-496D-83F9-5F0967C83C05}"/>
              </a:ext>
            </a:extLst>
          </p:cNvPr>
          <p:cNvSpPr txBox="1"/>
          <p:nvPr/>
        </p:nvSpPr>
        <p:spPr>
          <a:xfrm>
            <a:off x="578226" y="4445912"/>
            <a:ext cx="1175272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Capital de trabajo para procesar sacha </a:t>
            </a:r>
            <a:r>
              <a:rPr kumimoji="0" lang="es-ES" sz="3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inchi</a:t>
            </a:r>
            <a:endParaRPr kumimoji="0" lang="es-ES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D5DDFFD-67EC-4DC0-913A-E6BA207F40E8}"/>
              </a:ext>
            </a:extLst>
          </p:cNvPr>
          <p:cNvSpPr txBox="1"/>
          <p:nvPr/>
        </p:nvSpPr>
        <p:spPr>
          <a:xfrm>
            <a:off x="578225" y="5617012"/>
            <a:ext cx="10987741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Contraparte de los productores tierra, mano de obra y herramientas</a:t>
            </a:r>
            <a:endParaRPr kumimoji="0" lang="es-EC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2B8F37B-FA24-4542-A14C-E5BAFB653011}"/>
              </a:ext>
            </a:extLst>
          </p:cNvPr>
          <p:cNvSpPr txBox="1"/>
          <p:nvPr/>
        </p:nvSpPr>
        <p:spPr>
          <a:xfrm>
            <a:off x="578225" y="7342111"/>
            <a:ext cx="11562226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Gracias, la diversificación de cultivos y el valor agregado permitirá una mejor vida de los agricultores</a:t>
            </a:r>
            <a:endParaRPr kumimoji="0" lang="es-EC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Cierre">
            <a:extLst>
              <a:ext uri="{FF2B5EF4-FFF2-40B4-BE49-F238E27FC236}">
                <a16:creationId xmlns:a16="http://schemas.microsoft.com/office/drawing/2014/main" id="{5774C4A7-93FF-4B71-A4B0-5A3FF4BCF5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1117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 err="1"/>
              <a:t>Cierre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7443</TotalTime>
  <Words>300</Words>
  <Application>Microsoft Office PowerPoint</Application>
  <PresentationFormat>Personalizado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Calibri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OMEGA 3 - 6 - 9 DE SACHA INCHI EN LA PROVINCIA DE ESMERALDAS</vt:lpstr>
      <vt:lpstr>Presentación de PowerPoint</vt:lpstr>
      <vt:lpstr>Presentación de PowerPoint</vt:lpstr>
      <vt:lpstr>Impacto Esperado</vt:lpstr>
      <vt:lpstr>Equipo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 Proyecto</dc:title>
  <dc:creator>Paola Elizabeth Cadena Ortuno</dc:creator>
  <cp:lastModifiedBy>Tomás Patricio Coello Parreño</cp:lastModifiedBy>
  <cp:revision>51</cp:revision>
  <dcterms:modified xsi:type="dcterms:W3CDTF">2022-05-30T15:16:21Z</dcterms:modified>
</cp:coreProperties>
</file>