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슬라이드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4436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0"/>
            <a:ext cx="1428728" cy="107154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8" name="그룹 7"/>
          <p:cNvGrpSpPr/>
          <p:nvPr/>
        </p:nvGrpSpPr>
        <p:grpSpPr>
          <a:xfrm>
            <a:off x="166552" y="339236"/>
            <a:ext cx="857256" cy="642942"/>
            <a:chOff x="142844" y="928670"/>
            <a:chExt cx="1285884" cy="1285884"/>
          </a:xfrm>
        </p:grpSpPr>
        <p:sp>
          <p:nvSpPr>
            <p:cNvPr id="9" name="L 도형 8"/>
            <p:cNvSpPr/>
            <p:nvPr/>
          </p:nvSpPr>
          <p:spPr>
            <a:xfrm>
              <a:off x="142844" y="928670"/>
              <a:ext cx="1285884" cy="1285884"/>
            </a:xfrm>
            <a:prstGeom prst="corner">
              <a:avLst>
                <a:gd name="adj1" fmla="val 24902"/>
                <a:gd name="adj2" fmla="val 2789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0" name="직사각형 9"/>
            <p:cNvSpPr/>
            <p:nvPr/>
          </p:nvSpPr>
          <p:spPr>
            <a:xfrm rot="2700000">
              <a:off x="665776" y="1005608"/>
              <a:ext cx="357190" cy="107157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</p:grpSp>
      <p:sp>
        <p:nvSpPr>
          <p:cNvPr id="11" name="직사각형 10"/>
          <p:cNvSpPr/>
          <p:nvPr/>
        </p:nvSpPr>
        <p:spPr>
          <a:xfrm>
            <a:off x="0" y="6264316"/>
            <a:ext cx="12192000" cy="60239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3956214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195F20-8B3A-44F8-A32A-FB83BFFB2CFA}" type="datetimeFigureOut">
              <a:rPr lang="es-EC" smtClean="0"/>
              <a:t>28/6/2021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8809E-DCAE-46AB-89E6-4388740CE9F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77878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195F20-8B3A-44F8-A32A-FB83BFFB2CFA}" type="datetimeFigureOut">
              <a:rPr lang="es-EC" smtClean="0"/>
              <a:t>28/6/2021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8809E-DCAE-46AB-89E6-4388740CE9FA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87768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423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ágenes de Circulos | Vectores, fotos de stock y PSD gratuitos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87" r="49704"/>
          <a:stretch/>
        </p:blipFill>
        <p:spPr bwMode="auto">
          <a:xfrm>
            <a:off x="1660904" y="591261"/>
            <a:ext cx="7096730" cy="64406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 descr="C:\Users\COMUNICACION\Pictures\LOGOS DE INSTITUCIONES\Logo-Conagopare-Rios - 2020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203" y="3245460"/>
            <a:ext cx="2198370" cy="113220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/>
          <p:cNvSpPr txBox="1"/>
          <p:nvPr/>
        </p:nvSpPr>
        <p:spPr>
          <a:xfrm>
            <a:off x="1484289" y="0"/>
            <a:ext cx="7652198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C" sz="2800" b="1" dirty="0" smtClean="0">
                <a:ln/>
                <a:solidFill>
                  <a:schemeClr val="accent4"/>
                </a:solidFill>
                <a:latin typeface="Bahnschrift" panose="020B0502040204020203" pitchFamily="34" charset="0"/>
              </a:rPr>
              <a:t>INFORME DE RENDICIÓN DE CUENTAS</a:t>
            </a:r>
          </a:p>
          <a:p>
            <a:pPr algn="ctr"/>
            <a:r>
              <a:rPr lang="es-EC" sz="2800" b="1" dirty="0" smtClean="0">
                <a:ln/>
                <a:solidFill>
                  <a:schemeClr val="accent4"/>
                </a:solidFill>
                <a:latin typeface="Bahnschrift" panose="020B0502040204020203" pitchFamily="34" charset="0"/>
              </a:rPr>
              <a:t>PERIODO ENERO - DICIEMBRE 2020</a:t>
            </a:r>
            <a:endParaRPr lang="es-EC" sz="2800" b="1" dirty="0">
              <a:ln/>
              <a:solidFill>
                <a:schemeClr val="accent4"/>
              </a:solidFill>
              <a:latin typeface="Bahnschrift" panose="020B0502040204020203" pitchFamily="34" charset="0"/>
            </a:endParaRPr>
          </a:p>
          <a:p>
            <a:pPr algn="ctr"/>
            <a:endParaRPr lang="es-EC" sz="2800" b="1" dirty="0">
              <a:ln/>
              <a:solidFill>
                <a:schemeClr val="accent4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425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:\Users\COMUNICACION\Documents\CONAGOPARE 2021\RENDICIÓN DE CUENTAS 2020\FOTOS\FOTOS CAPACITACIONES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20" y="220618"/>
            <a:ext cx="10815477" cy="62703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7512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98" y="240741"/>
            <a:ext cx="9659594" cy="64305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5196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:\Users\COMUNICACION\Documents\CONAGOPARE 2021\RENDICIÓN DE CUENTAS 2020\FOTOS\FOTOS ENTREGA DE PROYECTOS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72" y="248056"/>
            <a:ext cx="10903156" cy="61012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3359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9" y="171181"/>
            <a:ext cx="10799352" cy="63326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5300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r="12001" b="14188"/>
          <a:stretch/>
        </p:blipFill>
        <p:spPr bwMode="auto">
          <a:xfrm>
            <a:off x="667362" y="297153"/>
            <a:ext cx="10408469" cy="61422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13310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8732" t="37740" r="36620" b="39714"/>
          <a:stretch/>
        </p:blipFill>
        <p:spPr>
          <a:xfrm>
            <a:off x="2691684" y="2021982"/>
            <a:ext cx="6653229" cy="2434107"/>
          </a:xfrm>
          <a:prstGeom prst="rect">
            <a:avLst/>
          </a:prstGeom>
        </p:spPr>
      </p:pic>
      <p:pic>
        <p:nvPicPr>
          <p:cNvPr id="5" name="Imagen 4" descr="C:\Users\COMUNICACION\Pictures\LOGOS DE INSTITUCIONES\Logo-Conagopare-Rios - 2020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028" y="5751553"/>
            <a:ext cx="2198370" cy="1132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4122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:\RENDICIÓN DE CUENTAS 2020\FOTOS\PARROQUIALIZACIONES 2020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83" y="299970"/>
            <a:ext cx="10798220" cy="61008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066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9472" t="32104" r="46549" b="46665"/>
          <a:stretch/>
        </p:blipFill>
        <p:spPr>
          <a:xfrm>
            <a:off x="3387143" y="1970467"/>
            <a:ext cx="4391695" cy="2186175"/>
          </a:xfrm>
          <a:prstGeom prst="rect">
            <a:avLst/>
          </a:prstGeom>
        </p:spPr>
      </p:pic>
      <p:pic>
        <p:nvPicPr>
          <p:cNvPr id="5" name="Imagen 4" descr="C:\Users\COMUNICACION\Pictures\LOGOS DE INSTITUCIONES\Logo-Conagopare-Rios - 2020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028" y="5725795"/>
            <a:ext cx="2198370" cy="1132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962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00" y="259513"/>
            <a:ext cx="10653914" cy="63215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3235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9261" t="32831" r="37359" b="48005"/>
          <a:stretch/>
        </p:blipFill>
        <p:spPr>
          <a:xfrm>
            <a:off x="3348507" y="2099257"/>
            <a:ext cx="5190185" cy="1675313"/>
          </a:xfrm>
          <a:prstGeom prst="rect">
            <a:avLst/>
          </a:prstGeom>
        </p:spPr>
      </p:pic>
      <p:pic>
        <p:nvPicPr>
          <p:cNvPr id="5" name="Imagen 4" descr="C:\Users\COMUNICACION\Pictures\LOGOS DE INSTITUCIONES\Logo-Conagopare-Rios - 2020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028" y="5725795"/>
            <a:ext cx="2198370" cy="1132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4081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390883"/>
            <a:ext cx="10515600" cy="1325563"/>
          </a:xfrm>
        </p:spPr>
        <p:txBody>
          <a:bodyPr/>
          <a:lstStyle/>
          <a:p>
            <a:pPr algn="ctr"/>
            <a:r>
              <a:rPr lang="es-ES" dirty="0">
                <a:latin typeface="Arial Black" panose="020B0A04020102020204" pitchFamily="34" charset="0"/>
              </a:rPr>
              <a:t>En el marco de la resolución No. CPCCS-PLE-SG-069-2021-475 </a:t>
            </a:r>
            <a:endParaRPr lang="es-EC" dirty="0">
              <a:latin typeface="Arial Black" panose="020B0A040201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3194837"/>
            <a:ext cx="9825507" cy="801665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CONSEJO DE PARTICIPACIÓN CIUDADANA Y CONTROL SOCIAL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3284795"/>
              </p:ext>
            </p:extLst>
          </p:nvPr>
        </p:nvGraphicFramePr>
        <p:xfrm>
          <a:off x="2425485" y="4592611"/>
          <a:ext cx="6650936" cy="1129475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3885163"/>
                <a:gridCol w="2765773"/>
              </a:tblGrid>
              <a:tr h="11294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LCDA. VITALIA EDITH RAMOS TROYA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PRESIDENTA PROVINCIAL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Flecha abajo 5"/>
          <p:cNvSpPr/>
          <p:nvPr/>
        </p:nvSpPr>
        <p:spPr>
          <a:xfrm>
            <a:off x="5325950" y="1846296"/>
            <a:ext cx="725510" cy="743419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 descr="C:\Users\COMUNICACION\Pictures\LOGOS DE INSTITUCIONES\Logo-Conagopare-Rios - 2020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028" y="5725795"/>
            <a:ext cx="2198370" cy="1132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43160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72" y="231851"/>
            <a:ext cx="10576404" cy="6323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3633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26" y="376354"/>
            <a:ext cx="10556239" cy="61918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9356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:\Users\COMUNICACION\Documents\CONAGOPARE 2021\RENDICIÓN DE CUENTAS 2020\FOTOS\ENTREGA DE TANQUES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13" y="354499"/>
            <a:ext cx="11122714" cy="60978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36655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7148" t="34358" r="30493" b="21300"/>
          <a:stretch/>
        </p:blipFill>
        <p:spPr>
          <a:xfrm>
            <a:off x="2846231" y="1287887"/>
            <a:ext cx="6426558" cy="3782213"/>
          </a:xfrm>
          <a:prstGeom prst="rect">
            <a:avLst/>
          </a:prstGeom>
        </p:spPr>
      </p:pic>
      <p:pic>
        <p:nvPicPr>
          <p:cNvPr id="5" name="Imagen 4" descr="C:\Users\COMUNICACION\Pictures\LOGOS DE INSTITUCIONES\Logo-Conagopare-Rios - 2020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028" y="5725795"/>
            <a:ext cx="2198370" cy="1132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92172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92439" y="468156"/>
            <a:ext cx="5666705" cy="781095"/>
          </a:xfrm>
        </p:spPr>
        <p:txBody>
          <a:bodyPr/>
          <a:lstStyle/>
          <a:p>
            <a:pPr algn="ctr"/>
            <a:r>
              <a:rPr lang="es-ES" b="1" dirty="0"/>
              <a:t>UNIDAD DE TIC´s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Manejo de la página web Institucional</a:t>
            </a:r>
            <a:endParaRPr lang="es-EC" dirty="0"/>
          </a:p>
          <a:p>
            <a:pPr lvl="0"/>
            <a:r>
              <a:rPr lang="es-ES" dirty="0"/>
              <a:t>Asesoría en el manejo de portales web a quienes lo han solicitado</a:t>
            </a:r>
            <a:endParaRPr lang="es-EC" dirty="0"/>
          </a:p>
          <a:p>
            <a:pPr lvl="0"/>
            <a:r>
              <a:rPr lang="es-ES" dirty="0"/>
              <a:t>Manejo de perfiles y redes sociales</a:t>
            </a:r>
            <a:endParaRPr lang="es-EC" dirty="0"/>
          </a:p>
          <a:p>
            <a:pPr lvl="0"/>
            <a:r>
              <a:rPr lang="es-ES" dirty="0"/>
              <a:t>Asistencia técnica informática</a:t>
            </a:r>
            <a:endParaRPr lang="es-EC" dirty="0"/>
          </a:p>
          <a:p>
            <a:pPr lvl="0"/>
            <a:r>
              <a:rPr lang="es-ES" dirty="0"/>
              <a:t>Cobertura de eventos</a:t>
            </a:r>
            <a:endParaRPr lang="es-EC" dirty="0"/>
          </a:p>
          <a:p>
            <a:pPr lvl="0"/>
            <a:r>
              <a:rPr lang="es-ES" dirty="0"/>
              <a:t>Manejo de fotografías</a:t>
            </a:r>
            <a:endParaRPr lang="es-EC" dirty="0"/>
          </a:p>
          <a:p>
            <a:r>
              <a:rPr lang="es-ES" dirty="0"/>
              <a:t>Diseño de publicidades</a:t>
            </a:r>
            <a:endParaRPr lang="es-EC" dirty="0"/>
          </a:p>
        </p:txBody>
      </p:sp>
      <p:pic>
        <p:nvPicPr>
          <p:cNvPr id="4" name="Imagen 3" descr="C:\Users\COMUNICACION\Pictures\LOGOS DE INSTITUCIONES\Logo-Conagopare-Rios - 2020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028" y="5725795"/>
            <a:ext cx="2198370" cy="1132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66515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2550017" y="171942"/>
            <a:ext cx="5396249" cy="781095"/>
          </a:xfrm>
        </p:spPr>
        <p:txBody>
          <a:bodyPr/>
          <a:lstStyle/>
          <a:p>
            <a:pPr algn="ctr"/>
            <a:r>
              <a:rPr lang="es-ES" b="1" dirty="0"/>
              <a:t>UNIDAD DE TIC´s</a:t>
            </a:r>
            <a:endParaRPr lang="es-EC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0" t="12363" r="20955" b="9382"/>
          <a:stretch/>
        </p:blipFill>
        <p:spPr bwMode="auto">
          <a:xfrm>
            <a:off x="575457" y="1104408"/>
            <a:ext cx="5709233" cy="43513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9" t="11267" r="22031" b="4750"/>
          <a:stretch/>
        </p:blipFill>
        <p:spPr bwMode="auto">
          <a:xfrm>
            <a:off x="6614357" y="1104408"/>
            <a:ext cx="4860720" cy="43513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 descr="C:\Users\COMUNICACION\Pictures\LOGOS DE INSTITUCIONES\Logo-Conagopare-Rios - 2020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630" y="5725795"/>
            <a:ext cx="2198370" cy="1132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5519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8216"/>
          </a:xfrm>
        </p:spPr>
        <p:txBody>
          <a:bodyPr/>
          <a:lstStyle/>
          <a:p>
            <a:r>
              <a:rPr lang="es-ES" b="1" dirty="0">
                <a:latin typeface="Arial Black" panose="020B0A04020102020204" pitchFamily="34" charset="0"/>
              </a:rPr>
              <a:t>PRESUPUESTO INSTITUCIONAL</a:t>
            </a:r>
            <a:r>
              <a:rPr lang="es-EC" b="1" dirty="0">
                <a:latin typeface="Arial Black" panose="020B0A04020102020204" pitchFamily="34" charset="0"/>
              </a:rPr>
              <a:t/>
            </a:r>
            <a:br>
              <a:rPr lang="es-EC" b="1" dirty="0">
                <a:latin typeface="Arial Black" panose="020B0A04020102020204" pitchFamily="34" charset="0"/>
              </a:rPr>
            </a:br>
            <a:endParaRPr lang="es-EC" b="1" dirty="0">
              <a:latin typeface="Arial Black" panose="020B0A040201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199" y="1825625"/>
            <a:ext cx="10739907" cy="2063795"/>
          </a:xfrm>
        </p:spPr>
        <p:txBody>
          <a:bodyPr/>
          <a:lstStyle/>
          <a:p>
            <a:pPr marL="0" indent="0">
              <a:buNone/>
            </a:pPr>
            <a:r>
              <a:rPr lang="es-ES" sz="2400" dirty="0"/>
              <a:t>Art. 313 del COOTAD “Para el caso de la entidad asociativa de los gobiernos autónomos descentralizados parroquiales rurales el aporte será del tres por ciento (3%) de las transferencias señaladas, cuyos recursos se distribuirán en el uno por ciento (1%) para la asociación nacional y el dos por ciento (2%) para las asociaciones provinciales.”</a:t>
            </a:r>
            <a:endParaRPr lang="es-EC" sz="2400" dirty="0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6719751"/>
              </p:ext>
            </p:extLst>
          </p:nvPr>
        </p:nvGraphicFramePr>
        <p:xfrm>
          <a:off x="3075475" y="4769253"/>
          <a:ext cx="6132920" cy="1554273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6132920"/>
              </a:tblGrid>
              <a:tr h="5180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PRESUPUESTO INICIAL ACU-0115 - 2018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180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ACUERDO MINISTERIAL NO 049-2020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180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ACUERDO MINISTERIAL NO 072-2020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3863661" y="4144670"/>
            <a:ext cx="4108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Arial Black" panose="020B0A04020102020204" pitchFamily="34" charset="0"/>
              </a:rPr>
              <a:t>ACUERDOS MINISTERIALES</a:t>
            </a:r>
            <a:endParaRPr lang="es-EC" dirty="0">
              <a:latin typeface="Arial Black" panose="020B0A04020102020204" pitchFamily="34" charset="0"/>
            </a:endParaRPr>
          </a:p>
        </p:txBody>
      </p:sp>
      <p:pic>
        <p:nvPicPr>
          <p:cNvPr id="10" name="Imagen 9" descr="C:\Users\COMUNICACION\Pictures\LOGOS DE INSTITUCIONES\Logo-Conagopare-Rios - 2020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630" y="5725795"/>
            <a:ext cx="2198370" cy="1132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7703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6532" y="1150737"/>
            <a:ext cx="10515600" cy="613669"/>
          </a:xfrm>
        </p:spPr>
        <p:txBody>
          <a:bodyPr/>
          <a:lstStyle/>
          <a:p>
            <a:r>
              <a:rPr lang="es-ES" sz="3200" dirty="0">
                <a:latin typeface="Arial Black" panose="020B0A04020102020204" pitchFamily="34" charset="0"/>
              </a:rPr>
              <a:t>CÉDULA PRESUPUESTARIA DE INGRESOS</a:t>
            </a:r>
            <a:r>
              <a:rPr lang="es-EC" sz="3200" dirty="0">
                <a:latin typeface="Arial Black" panose="020B0A04020102020204" pitchFamily="34" charset="0"/>
              </a:rPr>
              <a:t/>
            </a:r>
            <a:br>
              <a:rPr lang="es-EC" sz="3200" dirty="0">
                <a:latin typeface="Arial Black" panose="020B0A04020102020204" pitchFamily="34" charset="0"/>
              </a:rPr>
            </a:br>
            <a:endParaRPr lang="es-EC" sz="3200" dirty="0">
              <a:latin typeface="Arial Black" panose="020B0A04020102020204" pitchFamily="34" charset="0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7603762"/>
              </p:ext>
            </p:extLst>
          </p:nvPr>
        </p:nvGraphicFramePr>
        <p:xfrm>
          <a:off x="940157" y="2395473"/>
          <a:ext cx="8950818" cy="3309869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661237"/>
                <a:gridCol w="2360785"/>
                <a:gridCol w="2169863"/>
                <a:gridCol w="1743612"/>
                <a:gridCol w="1015321"/>
              </a:tblGrid>
              <a:tr h="361465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INGRESOS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8726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GRUPO PARTIDA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DENOMINACIÓN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PRESUPUESTO CODIFICADO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PRESUPUESTO EJECUTADO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% EJECUTADO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5766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INGRESOS CORRIENTES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$ 67726.69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$ 67726.69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100%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5766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INGRESOS DE CAPITAL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$ 18328.03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$ 18328.03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100%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5766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INGRESOS DE FINANCIAMIENTO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$ 41215.22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$ 41215.22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100%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4574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TOTAL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$ 127269.94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$ 127269.94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pic>
        <p:nvPicPr>
          <p:cNvPr id="5" name="Imagen 4" descr="C:\Users\COMUNICACION\Pictures\LOGOS DE INSTITUCIONES\Logo-Conagopare-Rios - 2020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630" y="5725795"/>
            <a:ext cx="2198370" cy="1132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79806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3821"/>
          </a:xfrm>
        </p:spPr>
        <p:txBody>
          <a:bodyPr/>
          <a:lstStyle/>
          <a:p>
            <a:r>
              <a:rPr lang="es-ES" sz="3600" dirty="0">
                <a:latin typeface="Arial Black" panose="020B0A04020102020204" pitchFamily="34" charset="0"/>
              </a:rPr>
              <a:t>CÉDULA PRESUPUESTARIA DE EGRESOS</a:t>
            </a:r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5773608"/>
              </p:ext>
            </p:extLst>
          </p:nvPr>
        </p:nvGraphicFramePr>
        <p:xfrm>
          <a:off x="2434105" y="1725769"/>
          <a:ext cx="8577332" cy="4121239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622740"/>
                <a:gridCol w="1815921"/>
                <a:gridCol w="1996226"/>
                <a:gridCol w="1867436"/>
                <a:gridCol w="1275009"/>
              </a:tblGrid>
              <a:tr h="413130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GASTOS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9973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GRUPO PARTIDA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DENOMINACIÓN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PRESUPUESTO CODIFICADO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PRESUPUESTO EJECUTADO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% EJECUTADO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6590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GASTOS CORRIENTES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$ 113162.29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$ 88729.57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78.41%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6590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GASTOS DE CAPITAL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$ 2004.8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$</a:t>
                      </a:r>
                      <a:r>
                        <a:rPr lang="es-EC" sz="1100">
                          <a:effectLst/>
                        </a:rPr>
                        <a:t> </a:t>
                      </a:r>
                      <a:r>
                        <a:rPr lang="es-EC" sz="1000">
                          <a:effectLst/>
                        </a:rPr>
                        <a:t>2004.8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100%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9973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9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APLICACIÓN DE FINANCIAMIENTO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 $</a:t>
                      </a:r>
                      <a:r>
                        <a:rPr lang="es-EC" sz="1100">
                          <a:effectLst/>
                        </a:rPr>
                        <a:t> </a:t>
                      </a:r>
                      <a:r>
                        <a:rPr lang="es-EC" sz="1000">
                          <a:effectLst/>
                        </a:rPr>
                        <a:t>6102.85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$ 2130.98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35%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95167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TOTAL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$ 121269.94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$ 92865.35 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pic>
        <p:nvPicPr>
          <p:cNvPr id="5" name="Imagen 4" descr="C:\Users\COMUNICACION\Pictures\LOGOS DE INSTITUCIONES\Logo-Conagopare-Rios - 2020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630" y="5725795"/>
            <a:ext cx="2198370" cy="1132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113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01085" y="2443811"/>
            <a:ext cx="7571704" cy="1548640"/>
          </a:xfrm>
        </p:spPr>
        <p:txBody>
          <a:bodyPr/>
          <a:lstStyle/>
          <a:p>
            <a:pPr marL="0" indent="0">
              <a:buNone/>
            </a:pPr>
            <a:r>
              <a:rPr lang="es-EC" sz="11500" dirty="0" smtClean="0">
                <a:latin typeface="Arial Black" panose="020B0A04020102020204" pitchFamily="34" charset="0"/>
              </a:rPr>
              <a:t>GRACIAS</a:t>
            </a:r>
            <a:endParaRPr lang="es-EC" sz="11500" dirty="0">
              <a:latin typeface="Arial Black" panose="020B0A04020102020204" pitchFamily="34" charset="0"/>
            </a:endParaRPr>
          </a:p>
        </p:txBody>
      </p:sp>
      <p:pic>
        <p:nvPicPr>
          <p:cNvPr id="4" name="Imagen 3" descr="C:\Users\COMUNICACION\Pictures\LOGOS DE INSTITUCIONES\Logo-Conagopare-Rios - 2020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377" y="4373513"/>
            <a:ext cx="2198370" cy="1132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88461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5337"/>
          </a:xfrm>
        </p:spPr>
        <p:txBody>
          <a:bodyPr/>
          <a:lstStyle/>
          <a:p>
            <a:pPr algn="ctr"/>
            <a:r>
              <a:rPr lang="es-EC" b="1" dirty="0" smtClean="0"/>
              <a:t>INTRODUCCIÓN</a:t>
            </a:r>
            <a:endParaRPr lang="es-EC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24299" y="1683957"/>
            <a:ext cx="10969717" cy="1256576"/>
          </a:xfrm>
        </p:spPr>
        <p:txBody>
          <a:bodyPr/>
          <a:lstStyle/>
          <a:p>
            <a:pPr marL="0" indent="0" algn="ctr">
              <a:buNone/>
            </a:pPr>
            <a:r>
              <a:rPr lang="es-ES" dirty="0"/>
              <a:t>E</a:t>
            </a:r>
            <a:r>
              <a:rPr lang="es-ES" dirty="0" smtClean="0"/>
              <a:t>s </a:t>
            </a:r>
            <a:r>
              <a:rPr lang="es-ES" dirty="0"/>
              <a:t>una entidad asociativa que agrupa de forma a las 17 </a:t>
            </a:r>
            <a:r>
              <a:rPr lang="es-ES" dirty="0" smtClean="0"/>
              <a:t> parroquias </a:t>
            </a:r>
            <a:r>
              <a:rPr lang="es-ES" dirty="0"/>
              <a:t>rurales con las que cuenta nuestra provincia</a:t>
            </a:r>
            <a:endParaRPr lang="es-EC" dirty="0"/>
          </a:p>
        </p:txBody>
      </p:sp>
      <p:sp>
        <p:nvSpPr>
          <p:cNvPr id="4" name="CuadroTexto 3"/>
          <p:cNvSpPr txBox="1"/>
          <p:nvPr/>
        </p:nvSpPr>
        <p:spPr>
          <a:xfrm>
            <a:off x="1416676" y="3937575"/>
            <a:ext cx="9594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INTEGRACIÓN Y COHESIÓN TANTO INSTITUCIONAL COMO DE GOBERNABILIDAD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416676" y="51515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C" dirty="0"/>
          </a:p>
        </p:txBody>
      </p:sp>
      <p:sp>
        <p:nvSpPr>
          <p:cNvPr id="6" name="CuadroTexto 5"/>
          <p:cNvSpPr txBox="1"/>
          <p:nvPr/>
        </p:nvSpPr>
        <p:spPr>
          <a:xfrm>
            <a:off x="1062359" y="5119283"/>
            <a:ext cx="9430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VOZ OFICIAL ANTE DIFERENTES ENTIDADES PÚBLICAS Y PRIVADAS DE LA RURALIDAD FLUMINENSE</a:t>
            </a:r>
            <a:endParaRPr lang="es-EC" dirty="0"/>
          </a:p>
        </p:txBody>
      </p:sp>
      <p:sp>
        <p:nvSpPr>
          <p:cNvPr id="7" name="Flecha abajo 6"/>
          <p:cNvSpPr/>
          <p:nvPr/>
        </p:nvSpPr>
        <p:spPr>
          <a:xfrm>
            <a:off x="5535533" y="3209056"/>
            <a:ext cx="484632" cy="4929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Flecha abajo 7"/>
          <p:cNvSpPr/>
          <p:nvPr/>
        </p:nvSpPr>
        <p:spPr>
          <a:xfrm>
            <a:off x="5535533" y="4575430"/>
            <a:ext cx="484632" cy="3405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9" name="Imagen 8" descr="C:\Users\COMUNICACION\Pictures\LOGOS DE INSTITUCIONES\Logo-Conagopare-Rios - 2020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028" y="5725795"/>
            <a:ext cx="2198370" cy="1132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7551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68382"/>
            <a:ext cx="10515600" cy="1325563"/>
          </a:xfrm>
        </p:spPr>
        <p:txBody>
          <a:bodyPr/>
          <a:lstStyle/>
          <a:p>
            <a:pPr algn="ctr"/>
            <a:r>
              <a:rPr lang="es-ES" b="1" dirty="0"/>
              <a:t>CONSEJO DIRECTIVO </a:t>
            </a:r>
            <a:r>
              <a:rPr lang="es-ES" b="1" dirty="0" smtClean="0"/>
              <a:t>PROVINCIAL</a:t>
            </a:r>
            <a:endParaRPr lang="es-EC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8264304"/>
              </p:ext>
            </p:extLst>
          </p:nvPr>
        </p:nvGraphicFramePr>
        <p:xfrm>
          <a:off x="1133341" y="987688"/>
          <a:ext cx="9247031" cy="5347906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4297825"/>
                <a:gridCol w="4949206"/>
              </a:tblGrid>
              <a:tr h="2622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ING. OSCAR SANTILLAN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EDUARDO </a:t>
                      </a:r>
                      <a:r>
                        <a:rPr lang="es-ES" sz="1200" dirty="0">
                          <a:effectLst/>
                        </a:rPr>
                        <a:t>RAFAEL ALMEIDA LEÓN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PRESIDENTE DEL GAD PARROQUIAL ISLA DE BEJUCAL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PRESIDENTE </a:t>
                      </a:r>
                      <a:r>
                        <a:rPr lang="es-ES" sz="1200" dirty="0">
                          <a:effectLst/>
                        </a:rPr>
                        <a:t>DEL GAD PARROQUIAL CHACARITA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22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LCDO. JORGE ARTURO CHÁVEZ MUÑOZ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PRESIDENTE DEL GAD PARROQUIAL LOS ÁNGELES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22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LCDA. GINA TERESA ALVARIO MACÍAS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PRESIDENTA DEL GAD PARROQUIAL ZAPOTAL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22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MARCOS ANTONIO MASSUH GONZÁLEZ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PRESIDENTE DEL GAD PARROQUIAL CARACOL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22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MSC. ÁNGEL CICERON MAYA VALVERDE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PRESIDENTE DEL GAD PARROQUIAL LA ESMERALDA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244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LCDO. JENRRY PATRICIO TOALOMBO BADILLO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PRESIDENTE DEL GAD PARROQUIAL FEBRES CORDERO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22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CARLOS ELÍAS SOLÍS MAZACÓN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PRESIDENTE DEL GAD PARROQUIAL SAN CARLOS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244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SIDNEY JESÚS MORA PALACIOS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PRESIDENTE DEL GAD PARROQUIAL ANTONIO SOTOMAYOR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22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ALFONSO ENRIQUE ROSERO GÓMEZ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PRESIDENTE DEL GAD PARROQUIAL RICAURTE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22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ALFONSO CARANQUI MORA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PRESIDENTE DEL GAD PARROQUIAL PIMOCHA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244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MSC. MAURICIO JOEL MENDÓZA ZAMBRANO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PRESIDENTE DEL GAD PARROQUIAL PATRICIA PILAR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22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LCDA. EVELINA SEVILLANO BASÁNTES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PRESIDENTA DEL GAD PARROQUIAL LA ESPERANZA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244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ING. WILLIAM EMANUEL GUERRERO MONSERRATE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PRESIDENTE DEL GAD PARROQUIAL GUARE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244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ANÍBAL ALBERTO BOHÓRQUEZ CEDEÑO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PRESIDENTE DEL GAD PARROQUIAL PUERTO PECHICHE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22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MSC. ÁNGEL AUGUSTO MENDOZA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PRESIDENTE DEL GAD PARROQUIAL SAN JUAN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5" name="Imagen 4" descr="C:\Users\COMUNICACION\Pictures\LOGOS DE INSTITUCIONES\Logo-Conagopare-Rios - 2020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028" y="5725795"/>
            <a:ext cx="2198370" cy="1132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7801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2224" y="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>PERSONAL DIRECTIVO, ADMINISTRATIVO Y TÉCNICO</a:t>
            </a:r>
            <a:endParaRPr lang="es-EC" b="1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7868308"/>
              </p:ext>
            </p:extLst>
          </p:nvPr>
        </p:nvGraphicFramePr>
        <p:xfrm>
          <a:off x="528034" y="1325565"/>
          <a:ext cx="9002334" cy="538432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{69012ECD-51FC-41F1-AA8D-1B2483CD663E}</a:tableStyleId>
              </a:tblPr>
              <a:tblGrid>
                <a:gridCol w="2575774"/>
                <a:gridCol w="2575775"/>
                <a:gridCol w="1058331"/>
                <a:gridCol w="2792454"/>
              </a:tblGrid>
              <a:tr h="391097">
                <a:tc>
                  <a:txBody>
                    <a:bodyPr/>
                    <a:lstStyle/>
                    <a:p>
                      <a:pPr marL="257810" algn="ctr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NOMBRE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82" marR="49682" marT="0" marB="0" anchor="ctr"/>
                </a:tc>
                <a:tc>
                  <a:txBody>
                    <a:bodyPr/>
                    <a:lstStyle/>
                    <a:p>
                      <a:pPr marL="250825" indent="-101600" algn="ctr">
                        <a:lnSpc>
                          <a:spcPts val="138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ESTRUCTURA ORGÁNICA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82" marR="49682" marT="0" marB="0" anchor="ctr"/>
                </a:tc>
                <a:tc>
                  <a:txBody>
                    <a:bodyPr/>
                    <a:lstStyle/>
                    <a:p>
                      <a:pPr marL="54610" marR="48895"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CANTIDAD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82" marR="49682" marT="0" marB="0" anchor="ctr"/>
                </a:tc>
                <a:tc>
                  <a:txBody>
                    <a:bodyPr/>
                    <a:lstStyle/>
                    <a:p>
                      <a:pPr marL="196850" algn="ctr">
                        <a:lnSpc>
                          <a:spcPts val="1375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FUNCIONES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82" marR="49682" marT="0" marB="0" anchor="ctr"/>
                </a:tc>
              </a:tr>
              <a:tr h="307291"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Lcda. Vitalia Ramos      Troya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82" marR="49682" marT="0" marB="0" anchor="ctr"/>
                </a:tc>
                <a:tc>
                  <a:txBody>
                    <a:bodyPr/>
                    <a:lstStyle/>
                    <a:p>
                      <a:pPr marL="67945"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Presidenta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82" marR="49682" marT="0" marB="0" anchor="ctr"/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82" marR="49682" marT="0" marB="0" anchor="ctr"/>
                </a:tc>
                <a:tc row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</a:endParaRPr>
                    </a:p>
                    <a:p>
                      <a:pPr marL="71755" marR="61595" algn="ctr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</a:endParaRPr>
                    </a:p>
                    <a:p>
                      <a:pPr marL="71755" marR="61595" algn="ctr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</a:endParaRPr>
                    </a:p>
                    <a:p>
                      <a:pPr marL="71755" marR="61595" algn="ctr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</a:endParaRPr>
                    </a:p>
                    <a:p>
                      <a:pPr marL="71755" marR="61595" algn="ctr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</a:endParaRPr>
                    </a:p>
                    <a:p>
                      <a:pPr marL="71755" marR="61595" algn="ctr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</a:endParaRPr>
                    </a:p>
                    <a:p>
                      <a:pPr marL="71755" marR="61595" algn="ctr"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</a:endParaRPr>
                    </a:p>
                    <a:p>
                      <a:pPr marL="71755" marR="61595"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Las funciones de cada uno del personal Directivo y Personal Técnico de CONAGOPARE LOS RIOS, se</a:t>
                      </a:r>
                      <a:endParaRPr lang="es-EC" sz="1100" dirty="0">
                        <a:effectLst/>
                      </a:endParaRPr>
                    </a:p>
                    <a:p>
                      <a:pPr marL="140970" marR="128270" indent="-2540"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Encuentran estipuladas en el Orgánico Funcional Vigente.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82" marR="49682" marT="0" marB="0"/>
                </a:tc>
              </a:tr>
              <a:tr h="349100">
                <a:tc>
                  <a:txBody>
                    <a:bodyPr/>
                    <a:lstStyle/>
                    <a:p>
                      <a:pPr marL="67310" algn="ctr">
                        <a:lnSpc>
                          <a:spcPct val="98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Ing. Oscar Santillán Arana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82" marR="49682" marT="0" marB="0" anchor="ctr"/>
                </a:tc>
                <a:tc>
                  <a:txBody>
                    <a:bodyPr/>
                    <a:lstStyle/>
                    <a:p>
                      <a:pPr marL="67945" algn="ctr">
                        <a:lnSpc>
                          <a:spcPts val="113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Vicepresidente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82" marR="49682" marT="0" marB="0" anchor="ctr"/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113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82" marR="49682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49100">
                <a:tc>
                  <a:txBody>
                    <a:bodyPr/>
                    <a:lstStyle/>
                    <a:p>
                      <a:pPr marL="67310" algn="ctr">
                        <a:lnSpc>
                          <a:spcPct val="98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Ab. Jacinto Villalba Campi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82" marR="49682" marT="0" marB="0" anchor="ctr"/>
                </a:tc>
                <a:tc>
                  <a:txBody>
                    <a:bodyPr/>
                    <a:lstStyle/>
                    <a:p>
                      <a:pPr marL="67945" algn="ctr">
                        <a:lnSpc>
                          <a:spcPts val="113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Unidad jurídica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82" marR="49682" marT="0" marB="0" anchor="ctr"/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113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82" marR="49682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614581">
                <a:tc>
                  <a:txBody>
                    <a:bodyPr/>
                    <a:lstStyle/>
                    <a:p>
                      <a:pPr marL="67310" marR="61595" algn="ctr">
                        <a:lnSpc>
                          <a:spcPct val="98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Ing. Fátima Naranjo Tobar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82" marR="49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7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Unidad administrativa y financiera: secretaria/tesorera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82" marR="49682" marT="0" marB="0" anchor="ctr"/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1135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82" marR="49682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66478">
                <a:tc>
                  <a:txBody>
                    <a:bodyPr/>
                    <a:lstStyle/>
                    <a:p>
                      <a:pPr marL="67310" marR="432435" algn="ctr">
                        <a:lnSpc>
                          <a:spcPct val="98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Sra. Ángela Jazmín Veliz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82" marR="4968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Técnica de apoyo a los Gad’s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82" marR="49682" marT="0" marB="0" anchor="ctr"/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113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82" marR="49682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921872">
                <a:tc>
                  <a:txBody>
                    <a:bodyPr/>
                    <a:lstStyle/>
                    <a:p>
                      <a:pPr marL="67310" marR="3613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Ing. Vilma Viviana </a:t>
                      </a:r>
                      <a:r>
                        <a:rPr lang="es-ES" sz="1200" dirty="0" smtClean="0">
                          <a:effectLst/>
                        </a:rPr>
                        <a:t>Viscarra </a:t>
                      </a:r>
                      <a:r>
                        <a:rPr lang="es-ES" sz="1200" dirty="0">
                          <a:effectLst/>
                        </a:rPr>
                        <a:t>Vera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82" marR="49682" marT="0" marB="0" anchor="ctr"/>
                </a:tc>
                <a:tc>
                  <a:txBody>
                    <a:bodyPr/>
                    <a:lstStyle/>
                    <a:p>
                      <a:pPr marL="67945" algn="ctr">
                        <a:lnSpc>
                          <a:spcPts val="107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Técnica en Planificación y Desarrollo Productivo y encargada de TIC’S.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82" marR="49682" marT="0" marB="0" anchor="ctr"/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82" marR="49682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41511">
                <a:tc>
                  <a:txBody>
                    <a:bodyPr/>
                    <a:lstStyle/>
                    <a:p>
                      <a:pPr marL="67310" marR="3613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Ing. Kleber García Rivas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82" marR="49682" marT="0" marB="0" anchor="ctr"/>
                </a:tc>
                <a:tc>
                  <a:txBody>
                    <a:bodyPr/>
                    <a:lstStyle/>
                    <a:p>
                      <a:pPr marL="67945" algn="ctr">
                        <a:lnSpc>
                          <a:spcPts val="107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Técnico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82" marR="49682" marT="0" marB="0" anchor="ctr"/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82" marR="49682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15201">
                <a:tc>
                  <a:txBody>
                    <a:bodyPr/>
                    <a:lstStyle/>
                    <a:p>
                      <a:pPr marL="67310" marR="3613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Arq. Rosario Montalvo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82" marR="49682" marT="0" marB="0" anchor="ctr"/>
                </a:tc>
                <a:tc>
                  <a:txBody>
                    <a:bodyPr/>
                    <a:lstStyle/>
                    <a:p>
                      <a:pPr marL="67945" algn="ctr">
                        <a:lnSpc>
                          <a:spcPts val="107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Técnica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82" marR="49682" marT="0" marB="0" anchor="ctr"/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</a:t>
                      </a:r>
                      <a:endParaRPr lang="es-EC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82" marR="49682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00883">
                <a:tc>
                  <a:txBody>
                    <a:bodyPr/>
                    <a:lstStyle/>
                    <a:p>
                      <a:pPr marL="67310" marR="3613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Lcdo. Jhonny Ayala</a:t>
                      </a:r>
                      <a:endParaRPr lang="es-EC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82" marR="496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Chofer institucional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82" marR="496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82" marR="49682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82" marR="49682" marT="0" marB="0"/>
                </a:tc>
              </a:tr>
              <a:tr h="3946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Sr. Eder Cadena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82" marR="496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Auxiliar de servicios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82" marR="496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82" marR="49682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3258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TOTAL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82" marR="49682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10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682" marR="49682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n 4" descr="C:\Users\COMUNICACION\Pictures\LOGOS DE INSTITUCIONES\Logo-Conagopare-Rios - 2020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028" y="5725795"/>
            <a:ext cx="2198370" cy="1132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2916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0456" y="365126"/>
            <a:ext cx="11792942" cy="793974"/>
          </a:xfrm>
        </p:spPr>
        <p:txBody>
          <a:bodyPr/>
          <a:lstStyle/>
          <a:p>
            <a:pPr algn="ctr"/>
            <a:r>
              <a:rPr lang="es-ES" sz="3600" b="1" dirty="0"/>
              <a:t>EJES DE TRABAJO SEGÚN EL PLAN INSTITUCIONAL </a:t>
            </a:r>
            <a:endParaRPr lang="es-EC" sz="36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048" y="1506828"/>
            <a:ext cx="3823903" cy="4670135"/>
          </a:xfrm>
        </p:spPr>
      </p:pic>
      <p:pic>
        <p:nvPicPr>
          <p:cNvPr id="5" name="Imagen 4" descr="C:\Users\COMUNICACION\Pictures\LOGOS DE INSTITUCIONES\Logo-Conagopare-Rios - 2020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028" y="5725795"/>
            <a:ext cx="2198370" cy="1132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3061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18592" y="1612781"/>
            <a:ext cx="4506532" cy="2730322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s-ES" b="1" dirty="0">
                <a:latin typeface="Bahnschrift" panose="020B0502040204020203" pitchFamily="34" charset="0"/>
              </a:rPr>
              <a:t>ASESORÍA Y ASISTENCIA TÉCNICA</a:t>
            </a:r>
            <a:r>
              <a:rPr lang="es-ES" b="1" dirty="0" smtClean="0">
                <a:latin typeface="Bahnschrift" panose="020B0502040204020203" pitchFamily="34" charset="0"/>
              </a:rPr>
              <a:t>: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es-EC" dirty="0"/>
              <a:t>Contabilidad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es-EC" dirty="0"/>
              <a:t>Tributación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es-EC" dirty="0"/>
              <a:t>Presupuesto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es-EC" dirty="0"/>
              <a:t>Asesoría jurídica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es-EC" dirty="0" smtClean="0"/>
              <a:t>Administración </a:t>
            </a:r>
            <a:r>
              <a:rPr lang="es-EC" dirty="0"/>
              <a:t>de páginas </a:t>
            </a:r>
            <a:r>
              <a:rPr lang="es-EC" dirty="0" smtClean="0"/>
              <a:t>web</a:t>
            </a:r>
            <a:endParaRPr lang="es-EC" dirty="0">
              <a:latin typeface="Bahnschrift" panose="020B0502040204020203" pitchFamily="34" charset="0"/>
            </a:endParaRPr>
          </a:p>
          <a:p>
            <a:pPr marL="0" indent="0" algn="ctr">
              <a:buNone/>
            </a:pPr>
            <a:endParaRPr lang="es-EC" dirty="0">
              <a:latin typeface="Bahnschrift" panose="020B0502040204020203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92"/>
          <a:stretch/>
        </p:blipFill>
        <p:spPr>
          <a:xfrm>
            <a:off x="0" y="338138"/>
            <a:ext cx="4976813" cy="1065212"/>
          </a:xfrm>
        </p:spPr>
      </p:pic>
      <p:sp>
        <p:nvSpPr>
          <p:cNvPr id="5" name="CuadroTexto 4"/>
          <p:cNvSpPr txBox="1"/>
          <p:nvPr/>
        </p:nvSpPr>
        <p:spPr>
          <a:xfrm>
            <a:off x="6439437" y="1612781"/>
            <a:ext cx="536396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latin typeface="Bahnschrift" panose="020B0502040204020203" pitchFamily="34" charset="0"/>
              </a:rPr>
              <a:t>ADMINISTRACIÓN FINANCIERA: </a:t>
            </a:r>
            <a:endParaRPr lang="es-ES" sz="2800" b="1" dirty="0" smtClean="0">
              <a:latin typeface="Bahnschrift" panose="020B0502040204020203" pitchFamily="34" charset="0"/>
            </a:endParaRPr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es-EC" sz="2800" dirty="0"/>
              <a:t>Contabilidad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es-EC" sz="2800" dirty="0"/>
              <a:t>Contratación Pública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es-EC" sz="2800" dirty="0"/>
              <a:t>Presupuesto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es-EC" sz="2800" dirty="0"/>
              <a:t>Administración </a:t>
            </a:r>
            <a:r>
              <a:rPr lang="es-EC" sz="2800" dirty="0" smtClean="0"/>
              <a:t>tributaria</a:t>
            </a:r>
            <a:endParaRPr lang="es-EC" sz="2800" dirty="0"/>
          </a:p>
        </p:txBody>
      </p:sp>
      <p:sp>
        <p:nvSpPr>
          <p:cNvPr id="6" name="CuadroTexto 5"/>
          <p:cNvSpPr txBox="1"/>
          <p:nvPr/>
        </p:nvSpPr>
        <p:spPr>
          <a:xfrm>
            <a:off x="618592" y="4343103"/>
            <a:ext cx="110625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Bahnschrift" panose="020B0502040204020203" pitchFamily="34" charset="0"/>
              </a:rPr>
              <a:t>DESARROLLO DEL TALENTO HUMANO</a:t>
            </a:r>
            <a:r>
              <a:rPr lang="es-ES" sz="2800" b="1" dirty="0" smtClean="0">
                <a:latin typeface="Bahnschrift" panose="020B0502040204020203" pitchFamily="34" charset="0"/>
              </a:rPr>
              <a:t>:</a:t>
            </a:r>
          </a:p>
          <a:p>
            <a:pPr marL="457200" lvl="0" indent="-457200" algn="ctr">
              <a:buFont typeface="Wingdings" panose="05000000000000000000" pitchFamily="2" charset="2"/>
              <a:buChar char="§"/>
            </a:pPr>
            <a:r>
              <a:rPr lang="es-EC" sz="2800" dirty="0"/>
              <a:t>Aplicación de la Ley Orgánica del Servidor Público, Código de </a:t>
            </a:r>
            <a:r>
              <a:rPr lang="es-EC" sz="2800" dirty="0" smtClean="0"/>
              <a:t>trabajo </a:t>
            </a:r>
            <a:endParaRPr lang="es-EC" sz="2800" dirty="0"/>
          </a:p>
          <a:p>
            <a:pPr marL="457200" lvl="0" indent="-457200" algn="ctr">
              <a:buFont typeface="Wingdings" panose="05000000000000000000" pitchFamily="2" charset="2"/>
              <a:buChar char="§"/>
            </a:pPr>
            <a:r>
              <a:rPr lang="es-EC" sz="2800" dirty="0"/>
              <a:t>Control del personal apegado a las </a:t>
            </a:r>
            <a:r>
              <a:rPr lang="es-EC" sz="2800" dirty="0" smtClean="0"/>
              <a:t>normativas</a:t>
            </a:r>
            <a:endParaRPr lang="es-EC" sz="2800" dirty="0"/>
          </a:p>
          <a:p>
            <a:pPr marL="457200" indent="-457200" algn="ctr">
              <a:buFont typeface="Wingdings" panose="05000000000000000000" pitchFamily="2" charset="2"/>
              <a:buChar char="§"/>
            </a:pPr>
            <a:r>
              <a:rPr lang="es-ES" sz="2800" dirty="0"/>
              <a:t>Capacitación en las diversas áreas de nuestra </a:t>
            </a:r>
            <a:r>
              <a:rPr lang="es-ES" sz="2800" dirty="0" smtClean="0"/>
              <a:t>competencia</a:t>
            </a:r>
            <a:endParaRPr lang="es-EC" sz="2800" dirty="0">
              <a:latin typeface="Bahnschrift" panose="020B0502040204020203" pitchFamily="34" charset="0"/>
            </a:endParaRPr>
          </a:p>
        </p:txBody>
      </p:sp>
      <p:pic>
        <p:nvPicPr>
          <p:cNvPr id="7" name="Marcador de contenido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43"/>
          <a:stretch/>
        </p:blipFill>
        <p:spPr>
          <a:xfrm>
            <a:off x="3039414" y="229492"/>
            <a:ext cx="5731099" cy="117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62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36" b="23270"/>
          <a:stretch/>
        </p:blipFill>
        <p:spPr>
          <a:xfrm>
            <a:off x="3630257" y="360608"/>
            <a:ext cx="5182392" cy="1326524"/>
          </a:xfrm>
        </p:spPr>
      </p:pic>
      <p:sp>
        <p:nvSpPr>
          <p:cNvPr id="6" name="CuadroTexto 5"/>
          <p:cNvSpPr txBox="1"/>
          <p:nvPr/>
        </p:nvSpPr>
        <p:spPr>
          <a:xfrm>
            <a:off x="1210614" y="1687132"/>
            <a:ext cx="9169758" cy="4327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s-ES" sz="2000" b="1" dirty="0"/>
              <a:t>AFIRMAR LA GOBERNABILIDAD DE LOS GAD’S </a:t>
            </a:r>
            <a:r>
              <a:rPr lang="es-ES" sz="2000" b="1" dirty="0" smtClean="0"/>
              <a:t>RURALES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s-ES" sz="2000" b="1" dirty="0"/>
              <a:t>PROMOVER LA ARTICULACIÓN CON OTROS NIVELES DE GAD’S Y DE GOBIERNO NACIONAL (INSTITUCIONES PÚBLICAS).</a:t>
            </a:r>
            <a:endParaRPr lang="es-EC" sz="2000" dirty="0"/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s-ES" sz="2000" b="1" dirty="0"/>
              <a:t>MEJORAR LA RELACIÓN ENTRE LOS GADS </a:t>
            </a:r>
            <a:r>
              <a:rPr lang="es-ES" sz="2000" b="1" dirty="0" smtClean="0"/>
              <a:t>RURALES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s-ES" sz="2000" b="1" dirty="0"/>
              <a:t>AFIRMAR LA IMAGEN CORPORATIVO INSTITUCIONAL EN EL CONTEXTO LOCAL PROVINCIAL Y NACIONAL.</a:t>
            </a:r>
            <a:endParaRPr lang="es-EC" sz="2000" dirty="0"/>
          </a:p>
          <a:p>
            <a:pPr algn="just">
              <a:lnSpc>
                <a:spcPct val="200000"/>
              </a:lnSpc>
            </a:pPr>
            <a:endParaRPr lang="es-EC" dirty="0"/>
          </a:p>
        </p:txBody>
      </p:sp>
      <p:pic>
        <p:nvPicPr>
          <p:cNvPr id="7" name="Imagen 6" descr="C:\Users\COMUNICACION\Pictures\LOGOS DE INSTITUCIONES\Logo-Conagopare-Rios - 2020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028" y="5725795"/>
            <a:ext cx="2198370" cy="1132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3381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5458" t="25340" r="30704" b="41029"/>
          <a:stretch/>
        </p:blipFill>
        <p:spPr>
          <a:xfrm>
            <a:off x="2640169" y="1803042"/>
            <a:ext cx="6611556" cy="2691684"/>
          </a:xfrm>
          <a:prstGeom prst="rect">
            <a:avLst/>
          </a:prstGeom>
        </p:spPr>
      </p:pic>
      <p:pic>
        <p:nvPicPr>
          <p:cNvPr id="6" name="Imagen 5" descr="C:\Users\COMUNICACION\Pictures\LOGOS DE INSTITUCIONES\Logo-Conagopare-Rios - 2020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028" y="5725795"/>
            <a:ext cx="2198370" cy="1132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79653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Blue-Squares-and-Aroww-PowerPoint-Templates-Design-pptx</Template>
  <TotalTime>199</TotalTime>
  <Words>651</Words>
  <Application>Microsoft Office PowerPoint</Application>
  <PresentationFormat>Panorámica</PresentationFormat>
  <Paragraphs>181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7" baseType="lpstr">
      <vt:lpstr>Malgun Gothic</vt:lpstr>
      <vt:lpstr>Arial</vt:lpstr>
      <vt:lpstr>Arial Black</vt:lpstr>
      <vt:lpstr>Bahnschrift</vt:lpstr>
      <vt:lpstr>Calibri</vt:lpstr>
      <vt:lpstr>Times New Roman</vt:lpstr>
      <vt:lpstr>Wingdings</vt:lpstr>
      <vt:lpstr>Office 테마</vt:lpstr>
      <vt:lpstr>Presentación de PowerPoint</vt:lpstr>
      <vt:lpstr>En el marco de la resolución No. CPCCS-PLE-SG-069-2021-475 </vt:lpstr>
      <vt:lpstr>INTRODUCCIÓN</vt:lpstr>
      <vt:lpstr>CONSEJO DIRECTIVO PROVINCIAL</vt:lpstr>
      <vt:lpstr>PERSONAL DIRECTIVO, ADMINISTRATIVO Y TÉCNICO</vt:lpstr>
      <vt:lpstr>EJES DE TRABAJO SEGÚN EL PLAN INSTITUCIONAL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UNIDAD DE TIC´s</vt:lpstr>
      <vt:lpstr>UNIDAD DE TIC´s</vt:lpstr>
      <vt:lpstr>PRESUPUESTO INSTITUCIONAL </vt:lpstr>
      <vt:lpstr>CÉDULA PRESUPUESTARIA DE INGRESOS </vt:lpstr>
      <vt:lpstr>CÉDULA PRESUPUESTARIA DE EGRESOS 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W10</dc:creator>
  <cp:lastModifiedBy>W10</cp:lastModifiedBy>
  <cp:revision>17</cp:revision>
  <dcterms:created xsi:type="dcterms:W3CDTF">2021-06-28T14:46:08Z</dcterms:created>
  <dcterms:modified xsi:type="dcterms:W3CDTF">2021-06-28T18:36:43Z</dcterms:modified>
</cp:coreProperties>
</file>